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9" r:id="rId2"/>
    <p:sldId id="273" r:id="rId3"/>
    <p:sldId id="276" r:id="rId4"/>
    <p:sldId id="275" r:id="rId5"/>
    <p:sldId id="272" r:id="rId6"/>
    <p:sldId id="274" r:id="rId7"/>
    <p:sldId id="27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Klkjj8n6zZyS2zFebDu54A==" hashData="T90iMHiMljyzfivJHdTg0RwPOnM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BD10"/>
    <a:srgbClr val="A50A1F"/>
    <a:srgbClr val="68001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137" autoAdjust="0"/>
    <p:restoredTop sz="98782" autoAdjust="0"/>
  </p:normalViewPr>
  <p:slideViewPr>
    <p:cSldViewPr snapToGrid="0" snapToObjects="1">
      <p:cViewPr>
        <p:scale>
          <a:sx n="123" d="100"/>
          <a:sy n="123" d="100"/>
        </p:scale>
        <p:origin x="-109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D1E88-B947-9C42-A696-E10DFFBF4F99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9390A-AC04-F04B-ACF5-5DD72B14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94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655638" y="899315"/>
            <a:ext cx="3609975" cy="340524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655638" y="1239839"/>
            <a:ext cx="3609975" cy="242812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4265613" y="4572000"/>
            <a:ext cx="4878387" cy="384175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400" baseline="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en-US" dirty="0" smtClean="0"/>
              <a:t>Click to edit Secondary Master Title</a:t>
            </a:r>
          </a:p>
        </p:txBody>
      </p:sp>
    </p:spTree>
    <p:extLst>
      <p:ext uri="{BB962C8B-B14F-4D97-AF65-F5344CB8AC3E}">
        <p14:creationId xmlns:p14="http://schemas.microsoft.com/office/powerpoint/2010/main" val="1724856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72724" y="6420820"/>
            <a:ext cx="21336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74113E7B-85C4-9341-AD5E-D61C1CB72AC3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1274" y="6420820"/>
            <a:ext cx="1972725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9A3303FC-93CC-744F-B789-7167B6409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72724" y="380372"/>
            <a:ext cx="7171275" cy="563911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title.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133958"/>
            <a:ext cx="8229600" cy="399220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63650"/>
            <a:ext cx="8229600" cy="563563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en-US" dirty="0" smtClean="0"/>
              <a:t>Click to edit 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1976263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72724" y="6420820"/>
            <a:ext cx="21336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74113E7B-85C4-9341-AD5E-D61C1CB72AC3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1274" y="6420820"/>
            <a:ext cx="1972725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9A3303FC-93CC-744F-B789-7167B6409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72724" y="380372"/>
            <a:ext cx="7171275" cy="563911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title.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1322"/>
            <a:ext cx="4038600" cy="39148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11322"/>
            <a:ext cx="4038600" cy="39148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63650"/>
            <a:ext cx="8229600" cy="563563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en-US" dirty="0" smtClean="0"/>
              <a:t>Click to edit 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187277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651202" y="1369786"/>
            <a:ext cx="3881367" cy="291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906026" y="2133958"/>
            <a:ext cx="3780774" cy="399220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906026" y="1446828"/>
            <a:ext cx="3780774" cy="563563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20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en-US" dirty="0" smtClean="0"/>
              <a:t>Click to edit Secondary Title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1972724" y="6420820"/>
            <a:ext cx="21336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74113E7B-85C4-9341-AD5E-D61C1CB72AC3}" type="datetimeFigureOut">
              <a:rPr lang="en-US" smtClean="0"/>
              <a:pPr/>
              <a:t>5/5/2016</a:t>
            </a:fld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71274" y="6420820"/>
            <a:ext cx="1972725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9A3303FC-93CC-744F-B789-7167B6409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1972724" y="380372"/>
            <a:ext cx="7171275" cy="563911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66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13E7B-85C4-9341-AD5E-D61C1CB72AC3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303FC-93CC-744F-B789-7167B6409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2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60" r:id="rId3"/>
    <p:sldLayoutId id="2147483661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thonyintl.com/Libraries/Case_Studies_Literature/Anthony_case-study_RuttersFarmStores.sflb.ashx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thonyintl.com" TargetMode="External"/><Relationship Id="rId5" Type="http://schemas.openxmlformats.org/officeDocument/2006/relationships/hyperlink" Target="http://www.anthonyintl.com/Libraries/Case_Studies_Literature/Anthony_Rutters_Ad.sflb.ashx" TargetMode="External"/><Relationship Id="rId4" Type="http://schemas.openxmlformats.org/officeDocument/2006/relationships/hyperlink" Target="https://youtu.be/fLSPuzSdmt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55638" y="710254"/>
            <a:ext cx="3609975" cy="340524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RUTTERS CASE STUDY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DESIGN WITH ANTHONY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</a:rPr>
              <a:t>FINDING THE WOW FACTOR!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091" y="4968471"/>
            <a:ext cx="3856182" cy="18895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38" y="3376675"/>
            <a:ext cx="3609975" cy="272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6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972724" y="173620"/>
            <a:ext cx="7171275" cy="563911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RUTTERS </a:t>
            </a:r>
            <a:r>
              <a:rPr lang="en-US" sz="3200" b="1" dirty="0" smtClean="0">
                <a:solidFill>
                  <a:srgbClr val="FFFFFF"/>
                </a:solidFill>
              </a:rPr>
              <a:t>CHALLENGE</a:t>
            </a: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37746"/>
            <a:ext cx="9144000" cy="44196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357428"/>
            <a:ext cx="9143999" cy="103105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  <a:alpha val="80000"/>
                </a:schemeClr>
              </a:gs>
            </a:gsLst>
            <a:lin ang="16200000" scaled="0"/>
            <a:tileRect/>
          </a:gra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spcBef>
                <a:spcPts val="300"/>
              </a:spcBef>
            </a:pP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Challenge:  </a:t>
            </a:r>
          </a:p>
          <a:p>
            <a:pPr>
              <a:spcBef>
                <a:spcPts val="300"/>
              </a:spcBef>
            </a:pP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Identify and install eye-catching and energy-efficient cooler/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freezer Doors 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during store remodel</a:t>
            </a:r>
          </a:p>
        </p:txBody>
      </p:sp>
    </p:spTree>
    <p:extLst>
      <p:ext uri="{BB962C8B-B14F-4D97-AF65-F5344CB8AC3E}">
        <p14:creationId xmlns:p14="http://schemas.microsoft.com/office/powerpoint/2010/main" val="272127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utters -Old Door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1146"/>
            <a:ext cx="9144000" cy="543031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972724" y="173620"/>
            <a:ext cx="7171275" cy="563911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BEFORE: </a:t>
            </a:r>
            <a:r>
              <a:rPr lang="en-US" sz="3200" b="1" dirty="0" smtClean="0">
                <a:solidFill>
                  <a:schemeClr val="bg1"/>
                </a:solidFill>
              </a:rPr>
              <a:t>OLDER DOORS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776077"/>
            <a:ext cx="9143999" cy="598207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</a:gra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0828" y="5844916"/>
            <a:ext cx="8895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2" algn="ctr"/>
            <a:r>
              <a:rPr lang="en-US" sz="2400" b="1" dirty="0" smtClean="0">
                <a:solidFill>
                  <a:schemeClr val="bg1"/>
                </a:solidFill>
              </a:rPr>
              <a:t>Tired, old look for the cooler section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799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utters -Inifinity 0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8395"/>
            <a:ext cx="9144000" cy="550992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972724" y="173620"/>
            <a:ext cx="7171275" cy="563911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AFTER: </a:t>
            </a:r>
            <a:r>
              <a:rPr lang="en-US" sz="3200" b="1" dirty="0" smtClean="0">
                <a:solidFill>
                  <a:schemeClr val="bg1"/>
                </a:solidFill>
              </a:rPr>
              <a:t>INFINITY 090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infographic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376" y="4715593"/>
            <a:ext cx="3153623" cy="214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6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972724" y="173620"/>
            <a:ext cx="7171275" cy="563911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INFINITY </a:t>
            </a:r>
            <a:r>
              <a:rPr lang="en-US" sz="3200" b="1" dirty="0" smtClean="0">
                <a:solidFill>
                  <a:schemeClr val="bg1"/>
                </a:solidFill>
              </a:rPr>
              <a:t>090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12" descr="Infinity 090 - Doo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5855"/>
            <a:ext cx="2898205" cy="41901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32880" y="1745855"/>
            <a:ext cx="6141005" cy="4001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BENEFITS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Infinity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090 door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provides 77%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energy savings vs. typical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heated doors 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4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%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more viewing area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sz="2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FEATURES</a:t>
            </a:r>
          </a:p>
          <a:p>
            <a:pPr marL="285750" lvl="0" indent="-285750">
              <a:spcBef>
                <a:spcPts val="1200"/>
              </a:spcBef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Slim 0.90” border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for a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contemporary all-glass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look</a:t>
            </a:r>
          </a:p>
          <a:p>
            <a:pPr marL="285750" lvl="0" indent="-285750">
              <a:spcBef>
                <a:spcPts val="1200"/>
              </a:spcBef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Available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in both normal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temp (energy-free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) and low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temp (heat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controlled)</a:t>
            </a:r>
          </a:p>
          <a:p>
            <a:pPr marL="285750" lvl="0" indent="-285750">
              <a:spcBef>
                <a:spcPts val="1200"/>
              </a:spcBef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Reversible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door swing</a:t>
            </a:r>
          </a:p>
          <a:p>
            <a:pPr marL="285750" lvl="0" indent="-285750">
              <a:spcBef>
                <a:spcPts val="1200"/>
              </a:spcBef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Available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with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locks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362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972724" y="173620"/>
            <a:ext cx="7171275" cy="563911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CUSTOMER </a:t>
            </a:r>
            <a:r>
              <a:rPr lang="en-US" sz="3200" b="1" dirty="0" smtClean="0">
                <a:solidFill>
                  <a:srgbClr val="FFFFFF"/>
                </a:solidFill>
              </a:rPr>
              <a:t>TESTIMONIAL</a:t>
            </a: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" y="950403"/>
            <a:ext cx="2723226" cy="2459475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2925970" y="1092846"/>
            <a:ext cx="5952449" cy="1375362"/>
          </a:xfrm>
          <a:prstGeom prst="wedgeRectCallout">
            <a:avLst>
              <a:gd name="adj1" fmla="val -57267"/>
              <a:gd name="adj2" fmla="val 44405"/>
            </a:avLst>
          </a:prstGeom>
          <a:solidFill>
            <a:srgbClr val="65A2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“The first thought was, seriously, ‘Wow!’</a:t>
            </a:r>
          </a:p>
          <a:p>
            <a:r>
              <a:rPr lang="en-US" dirty="0">
                <a:solidFill>
                  <a:schemeClr val="bg1"/>
                </a:solidFill>
              </a:rPr>
              <a:t>because the doors were making a statement, and cold-vault doors are something I am pretty nerdy about and they make a </a:t>
            </a:r>
            <a:r>
              <a:rPr lang="en-US" dirty="0" smtClean="0">
                <a:solidFill>
                  <a:schemeClr val="bg1"/>
                </a:solidFill>
              </a:rPr>
              <a:t>huge difference</a:t>
            </a:r>
            <a:r>
              <a:rPr lang="en-US" dirty="0">
                <a:solidFill>
                  <a:schemeClr val="bg1"/>
                </a:solidFill>
              </a:rPr>
              <a:t>,”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3928416" y="2819169"/>
            <a:ext cx="4391731" cy="1103927"/>
          </a:xfrm>
          <a:prstGeom prst="wedgeRectCallout">
            <a:avLst>
              <a:gd name="adj1" fmla="val -64371"/>
              <a:gd name="adj2" fmla="val -28628"/>
            </a:avLst>
          </a:prstGeom>
          <a:solidFill>
            <a:srgbClr val="65A2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“to get that </a:t>
            </a:r>
            <a:r>
              <a:rPr lang="en-US" dirty="0">
                <a:solidFill>
                  <a:schemeClr val="bg1"/>
                </a:solidFill>
              </a:rPr>
              <a:t>‘Wow’ and to get that type of </a:t>
            </a:r>
            <a:r>
              <a:rPr lang="en-US" dirty="0" smtClean="0">
                <a:solidFill>
                  <a:schemeClr val="bg1"/>
                </a:solidFill>
              </a:rPr>
              <a:t>impact was </a:t>
            </a:r>
            <a:r>
              <a:rPr lang="en-US" dirty="0">
                <a:solidFill>
                  <a:schemeClr val="bg1"/>
                </a:solidFill>
              </a:rPr>
              <a:t>huge and we feel it is really going </a:t>
            </a:r>
            <a:r>
              <a:rPr lang="en-US" dirty="0" smtClean="0">
                <a:solidFill>
                  <a:schemeClr val="bg1"/>
                </a:solidFill>
              </a:rPr>
              <a:t>to separate </a:t>
            </a:r>
            <a:r>
              <a:rPr lang="en-US" dirty="0">
                <a:solidFill>
                  <a:schemeClr val="bg1"/>
                </a:solidFill>
              </a:rPr>
              <a:t>us from the competition.</a:t>
            </a:r>
            <a:r>
              <a:rPr lang="en-US" dirty="0" smtClean="0">
                <a:solidFill>
                  <a:schemeClr val="bg1"/>
                </a:solidFill>
              </a:rPr>
              <a:t>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371133"/>
            <a:ext cx="2723539" cy="464697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Derek Gaskins </a:t>
            </a:r>
            <a:endParaRPr lang="en-US" sz="14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Chief </a:t>
            </a:r>
            <a:r>
              <a:rPr lang="en-US" sz="1400" b="1" dirty="0">
                <a:solidFill>
                  <a:srgbClr val="000000"/>
                </a:solidFill>
              </a:rPr>
              <a:t>Customer Officer 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0" y="5590068"/>
            <a:ext cx="4292325" cy="712211"/>
          </a:xfrm>
          <a:prstGeom prst="wedgeRectCallout">
            <a:avLst>
              <a:gd name="adj1" fmla="val -34926"/>
              <a:gd name="adj2" fmla="val -97871"/>
            </a:avLst>
          </a:prstGeom>
          <a:solidFill>
            <a:srgbClr val="65A2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“we didn’t want </a:t>
            </a:r>
            <a:r>
              <a:rPr lang="en-US" dirty="0"/>
              <a:t>to shortcut and skimp on something </a:t>
            </a:r>
            <a:r>
              <a:rPr lang="en-US" dirty="0" smtClean="0"/>
              <a:t>as valuable </a:t>
            </a:r>
            <a:r>
              <a:rPr lang="en-US" dirty="0"/>
              <a:t>as the cooler doors,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6" name="Rectangular Callout 15"/>
          <p:cNvSpPr/>
          <p:nvPr/>
        </p:nvSpPr>
        <p:spPr>
          <a:xfrm>
            <a:off x="124757" y="4118955"/>
            <a:ext cx="3459443" cy="961486"/>
          </a:xfrm>
          <a:prstGeom prst="wedgeRectCallout">
            <a:avLst>
              <a:gd name="adj1" fmla="val -23693"/>
              <a:gd name="adj2" fmla="val -77748"/>
            </a:avLst>
          </a:prstGeom>
          <a:solidFill>
            <a:srgbClr val="65A2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“This is the first time we’ve </a:t>
            </a:r>
            <a:r>
              <a:rPr lang="en-US" dirty="0" smtClean="0">
                <a:solidFill>
                  <a:schemeClr val="bg1"/>
                </a:solidFill>
              </a:rPr>
              <a:t>worked with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Anthony </a:t>
            </a:r>
            <a:r>
              <a:rPr lang="en-US" dirty="0">
                <a:solidFill>
                  <a:schemeClr val="bg1"/>
                </a:solidFill>
              </a:rPr>
              <a:t>on this type of </a:t>
            </a:r>
            <a:r>
              <a:rPr lang="en-US" dirty="0" smtClean="0">
                <a:solidFill>
                  <a:schemeClr val="bg1"/>
                </a:solidFill>
              </a:rPr>
              <a:t>a project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and it </a:t>
            </a:r>
            <a:r>
              <a:rPr lang="en-US" dirty="0">
                <a:solidFill>
                  <a:schemeClr val="bg1"/>
                </a:solidFill>
              </a:rPr>
              <a:t>won’t be the last,”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4557904" y="4617503"/>
            <a:ext cx="4439209" cy="1424421"/>
          </a:xfrm>
          <a:prstGeom prst="wedgeRectCallout">
            <a:avLst>
              <a:gd name="adj1" fmla="val -52352"/>
              <a:gd name="adj2" fmla="val -71204"/>
            </a:avLst>
          </a:prstGeom>
          <a:solidFill>
            <a:srgbClr val="65A2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“It drives a major piece of the profitability for the total store, so having the right look </a:t>
            </a:r>
            <a:r>
              <a:rPr lang="en-US" dirty="0" smtClean="0">
                <a:solidFill>
                  <a:schemeClr val="bg1"/>
                </a:solidFill>
              </a:rPr>
              <a:t>and Having </a:t>
            </a:r>
            <a:r>
              <a:rPr lang="en-US" dirty="0">
                <a:solidFill>
                  <a:schemeClr val="bg1"/>
                </a:solidFill>
              </a:rPr>
              <a:t>the right brand, the bright white LED efficient lighting, made a huge difference for us.”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684" y="2929592"/>
            <a:ext cx="901106" cy="44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7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299" y="1006796"/>
            <a:ext cx="3856182" cy="188952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972724" y="139589"/>
            <a:ext cx="7171275" cy="563911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RESOURCES: </a:t>
            </a:r>
            <a:r>
              <a:rPr lang="en-US" b="1" dirty="0" smtClean="0">
                <a:solidFill>
                  <a:schemeClr val="bg1"/>
                </a:solidFill>
              </a:rPr>
              <a:t>RUTTERS CASE STUDY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3399" y="2647051"/>
            <a:ext cx="7981672" cy="1923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For more detailed information on the Rutter’s Case Study  go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to:</a:t>
            </a:r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spcBef>
                <a:spcPts val="1800"/>
              </a:spcBef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Case Study</a:t>
            </a:r>
            <a:endParaRPr lang="en-US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spcBef>
                <a:spcPts val="1800"/>
              </a:spcBef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  <a:hlinkClick r:id="rId4"/>
              </a:rPr>
              <a:t>Video Case Study</a:t>
            </a:r>
            <a:endParaRPr lang="en-US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spcBef>
                <a:spcPts val="1800"/>
              </a:spcBef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  <a:hlinkClick r:id="rId5"/>
              </a:rPr>
              <a:t>Advertisement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1249" y="4852953"/>
            <a:ext cx="2185214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Contact us: </a:t>
            </a: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en-US" sz="1200" dirty="0" smtClean="0">
                <a:latin typeface="Arial"/>
                <a:cs typeface="Arial"/>
              </a:rPr>
              <a:t>1-818-365-9451</a:t>
            </a: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en-US" sz="1200" dirty="0" smtClean="0">
                <a:latin typeface="Arial"/>
                <a:cs typeface="Arial"/>
              </a:rPr>
              <a:t>Toll Free: 1-800-772-9000</a:t>
            </a: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en-US" sz="1200" dirty="0" smtClean="0">
                <a:latin typeface="Arial"/>
                <a:cs typeface="Arial"/>
              </a:rPr>
              <a:t>Marketing@anthonintl.com</a:t>
            </a: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en-US" sz="1200" dirty="0" smtClean="0">
                <a:latin typeface="Arial"/>
                <a:cs typeface="Arial"/>
                <a:hlinkClick r:id="rId6"/>
              </a:rPr>
              <a:t>www.Anthonyintl.com</a:t>
            </a:r>
            <a:endParaRPr lang="en-US" sz="12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9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nthony Colors">
      <a:dk1>
        <a:srgbClr val="545861"/>
      </a:dk1>
      <a:lt1>
        <a:sysClr val="window" lastClr="FFFFFF"/>
      </a:lt1>
      <a:dk2>
        <a:srgbClr val="6EBE47"/>
      </a:dk2>
      <a:lt2>
        <a:srgbClr val="008A52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6273</TotalTime>
  <Words>280</Words>
  <Application>Microsoft Office PowerPoint</Application>
  <PresentationFormat>On-screen Show (4:3)</PresentationFormat>
  <Paragraphs>38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RUTTERS CHALLENGE</vt:lpstr>
      <vt:lpstr>BEFORE: OLDER DOORS</vt:lpstr>
      <vt:lpstr>AFTER: INFINITY 090</vt:lpstr>
      <vt:lpstr>INFINITY 090</vt:lpstr>
      <vt:lpstr>CUSTOMER TESTIMONIAL</vt:lpstr>
      <vt:lpstr>RESOURCES: RUTTERS CASE STUDY</vt:lpstr>
    </vt:vector>
  </TitlesOfParts>
  <Company>Pump Solutions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</dc:creator>
  <cp:lastModifiedBy>Rainisch, Uri</cp:lastModifiedBy>
  <cp:revision>67</cp:revision>
  <dcterms:created xsi:type="dcterms:W3CDTF">2015-03-18T18:39:14Z</dcterms:created>
  <dcterms:modified xsi:type="dcterms:W3CDTF">2016-05-05T22:14:59Z</dcterms:modified>
</cp:coreProperties>
</file>