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4" r:id="rId3"/>
    <p:sldId id="263" r:id="rId4"/>
    <p:sldId id="262" r:id="rId5"/>
    <p:sldId id="261" r:id="rId6"/>
    <p:sldId id="267" r:id="rId7"/>
    <p:sldId id="265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OUDTaJBF897nfPgm61ESg==" hashData="xbslaJCctmaZNpy6d4aWB8RRVs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37" autoAdjust="0"/>
    <p:restoredTop sz="87805" autoAdjust="0"/>
  </p:normalViewPr>
  <p:slideViewPr>
    <p:cSldViewPr snapToGrid="0" snapToObjects="1">
      <p:cViewPr>
        <p:scale>
          <a:sx n="125" d="100"/>
          <a:sy n="125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899315"/>
            <a:ext cx="3609975" cy="34052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55638" y="1239839"/>
            <a:ext cx="3609975" cy="24281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265613" y="4572000"/>
            <a:ext cx="4878387" cy="3841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2485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3958"/>
            <a:ext cx="8229600" cy="39922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97626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87277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51202" y="1369786"/>
            <a:ext cx="3881367" cy="291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06026" y="2133958"/>
            <a:ext cx="3780774" cy="399220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06026" y="1446828"/>
            <a:ext cx="3780774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E7B-85C4-9341-AD5E-D61C1CB72AC3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03FC-93CC-744F-B789-7167B6409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sales@anthonyint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Slide Lids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Contemporary Style with Energy Savings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 smtClean="0">
                <a:solidFill>
                  <a:srgbClr val="FFFFFF"/>
                </a:solidFill>
              </a:rPr>
              <a:t>Information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7602" y="4698042"/>
            <a:ext cx="4816099" cy="155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Order Slide Lids Today 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sales@anthonyintl.com 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or by calling 800-772-0900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48688" y="5187972"/>
            <a:ext cx="3299059" cy="927100"/>
            <a:chOff x="5248688" y="4287284"/>
            <a:chExt cx="3299059" cy="9271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3718" y="4287284"/>
              <a:ext cx="901700" cy="9271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8688" y="4287284"/>
              <a:ext cx="914400" cy="9271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047" y="4287284"/>
              <a:ext cx="901700" cy="927100"/>
            </a:xfrm>
            <a:prstGeom prst="rect">
              <a:avLst/>
            </a:prstGeom>
          </p:spPr>
        </p:pic>
      </p:grpSp>
      <p:sp>
        <p:nvSpPr>
          <p:cNvPr id="22" name="Content Placeholder 2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lid_features*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640" y="1709082"/>
            <a:ext cx="4005918" cy="4005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Lids </a:t>
            </a:r>
            <a:r>
              <a:rPr lang="en-US" dirty="0" smtClean="0">
                <a:solidFill>
                  <a:srgbClr val="FFFFFF"/>
                </a:solidFill>
              </a:rPr>
              <a:t>Benefits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67309" y="4930140"/>
            <a:ext cx="2378365" cy="703216"/>
          </a:xfrm>
          <a:prstGeom prst="wedgeRectCallout">
            <a:avLst>
              <a:gd name="adj1" fmla="val 64719"/>
              <a:gd name="adj2" fmla="val -4921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50</a:t>
            </a:r>
            <a:r>
              <a:rPr lang="en-US" sz="2000" dirty="0"/>
              <a:t>% energy savings versus open cases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1698" y="1638300"/>
            <a:ext cx="2442170" cy="1297332"/>
          </a:xfrm>
          <a:prstGeom prst="wedgeRectCallout">
            <a:avLst>
              <a:gd name="adj1" fmla="val 68361"/>
              <a:gd name="adj2" fmla="val 45487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Designed </a:t>
            </a: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island cases and come standard with curved </a:t>
            </a:r>
            <a:r>
              <a:rPr lang="en-US" sz="2000" dirty="0" smtClean="0"/>
              <a:t>glass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690841" y="4221480"/>
            <a:ext cx="2303366" cy="956180"/>
          </a:xfrm>
          <a:prstGeom prst="wedgeRectCallout">
            <a:avLst>
              <a:gd name="adj1" fmla="val -60212"/>
              <a:gd name="adj2" fmla="val 22885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Consistent </a:t>
            </a:r>
            <a:r>
              <a:rPr lang="en-US" sz="2000" dirty="0"/>
              <a:t>low temperature for frozen food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67309" y="3350312"/>
            <a:ext cx="2442170" cy="1013422"/>
          </a:xfrm>
          <a:prstGeom prst="wedgeRectCallout">
            <a:avLst>
              <a:gd name="adj1" fmla="val 67942"/>
              <a:gd name="adj2" fmla="val 19574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Vertical </a:t>
            </a:r>
            <a:r>
              <a:rPr lang="en-US" sz="2000" dirty="0"/>
              <a:t>slide style </a:t>
            </a:r>
            <a:r>
              <a:rPr lang="en-US" sz="2000" dirty="0" smtClean="0"/>
              <a:t>for a more comfortable shopping experience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690841" y="1789470"/>
            <a:ext cx="2303366" cy="1560842"/>
          </a:xfrm>
          <a:prstGeom prst="wedgeRectCallout">
            <a:avLst>
              <a:gd name="adj1" fmla="val -60495"/>
              <a:gd name="adj2" fmla="val 22050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Sizes available to fit island and </a:t>
            </a:r>
            <a:r>
              <a:rPr lang="en-US" sz="2000" dirty="0"/>
              <a:t>single-deck wall cases of most </a:t>
            </a:r>
            <a:r>
              <a:rPr lang="en-US" sz="2000" dirty="0" smtClean="0"/>
              <a:t>case </a:t>
            </a:r>
            <a:r>
              <a:rPr lang="en-US" sz="2000" dirty="0"/>
              <a:t>manufacturers 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Lids </a:t>
            </a:r>
            <a:r>
              <a:rPr lang="en-US" dirty="0" smtClean="0">
                <a:solidFill>
                  <a:srgbClr val="FFFFFF"/>
                </a:solidFill>
              </a:rPr>
              <a:t>Dual Side Access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8" y="1767840"/>
            <a:ext cx="8955393" cy="2719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7309" y="4642573"/>
            <a:ext cx="8523867" cy="1478280"/>
            <a:chOff x="327660" y="4640580"/>
            <a:chExt cx="8363516" cy="13639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600" y="4693366"/>
              <a:ext cx="8232576" cy="13111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7660" y="4640580"/>
              <a:ext cx="31165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40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/>
          <a:p>
            <a:r>
              <a:rPr lang="en-US" dirty="0" smtClean="0"/>
              <a:t>Slide Lids </a:t>
            </a:r>
            <a:r>
              <a:rPr lang="en-US" dirty="0" smtClean="0">
                <a:solidFill>
                  <a:srgbClr val="FFFFFF"/>
                </a:solidFill>
              </a:rPr>
              <a:t>Single Side Access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55" y="1229943"/>
            <a:ext cx="6801321" cy="30983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0895" y="4659377"/>
            <a:ext cx="8340040" cy="1116766"/>
            <a:chOff x="1028700" y="5166360"/>
            <a:chExt cx="6634022" cy="8883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8605" y="5277113"/>
              <a:ext cx="6474117" cy="7775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8700" y="5166360"/>
              <a:ext cx="2545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0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Features </a:t>
            </a:r>
            <a:r>
              <a:rPr lang="en-US" dirty="0" smtClean="0">
                <a:solidFill>
                  <a:schemeClr val="bg1"/>
                </a:solidFill>
              </a:rPr>
              <a:t>&amp;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461" y="1477684"/>
            <a:ext cx="4433970" cy="4144371"/>
            <a:chOff x="323461" y="944284"/>
            <a:chExt cx="4433970" cy="4144371"/>
          </a:xfrm>
        </p:grpSpPr>
        <p:sp>
          <p:nvSpPr>
            <p:cNvPr id="10" name="Rectangle 9"/>
            <p:cNvSpPr/>
            <p:nvPr/>
          </p:nvSpPr>
          <p:spPr>
            <a:xfrm>
              <a:off x="323461" y="1610780"/>
              <a:ext cx="4433970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6EBE47"/>
                  </a:solidFill>
                </a:rPr>
                <a:t>Standard Features: </a:t>
              </a:r>
              <a:endParaRPr lang="en-US" sz="2000" dirty="0">
                <a:solidFill>
                  <a:srgbClr val="6EBE47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3</a:t>
              </a:r>
              <a:r>
                <a:rPr lang="en-US" sz="2000" dirty="0"/>
                <a:t>' (910 mm) Nominal Length </a:t>
              </a:r>
              <a:r>
                <a:rPr lang="en-US" sz="2000" dirty="0" smtClean="0"/>
                <a:t>Lids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Contemporary Curved Glass Styling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Vertical </a:t>
              </a:r>
              <a:r>
                <a:rPr lang="en-US" sz="2000" dirty="0"/>
                <a:t>Slide Style Minimizes </a:t>
              </a:r>
              <a:r>
                <a:rPr lang="en-US" sz="2000" dirty="0" smtClean="0"/>
                <a:t>Interference with </a:t>
              </a:r>
              <a:r>
                <a:rPr lang="en-US" sz="2000" dirty="0"/>
                <a:t>Adjacent </a:t>
              </a:r>
              <a:r>
                <a:rPr lang="en-US" sz="2000" dirty="0" smtClean="0"/>
                <a:t>Shopper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Low</a:t>
              </a:r>
              <a:r>
                <a:rPr lang="en-US" sz="2000" dirty="0"/>
                <a:t>-E Glass for Energy </a:t>
              </a:r>
              <a:r>
                <a:rPr lang="en-US" sz="2000" dirty="0" smtClean="0"/>
                <a:t>Savings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Wide </a:t>
              </a:r>
              <a:r>
                <a:rPr lang="en-US" sz="2000" dirty="0"/>
                <a:t>Glass Rails for Easy </a:t>
              </a:r>
              <a:r>
                <a:rPr lang="en-US" sz="2000" dirty="0" smtClean="0"/>
                <a:t>Installation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Glass </a:t>
              </a:r>
              <a:r>
                <a:rPr lang="en-US" sz="2000" dirty="0"/>
                <a:t>Clamps Eliminate Lifting Glass Off </a:t>
              </a:r>
              <a:r>
                <a:rPr lang="en-US" sz="2000" dirty="0" smtClean="0"/>
                <a:t>Lids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Black </a:t>
              </a:r>
              <a:r>
                <a:rPr lang="en-US" sz="2000" dirty="0"/>
                <a:t>(RAL 9005) or Gray (RAL 7042) Finish</a:t>
              </a:r>
            </a:p>
          </p:txBody>
        </p:sp>
        <p:sp>
          <p:nvSpPr>
            <p:cNvPr id="12" name="Content Placeholder 3"/>
            <p:cNvSpPr txBox="1">
              <a:spLocks/>
            </p:cNvSpPr>
            <p:nvPr/>
          </p:nvSpPr>
          <p:spPr>
            <a:xfrm>
              <a:off x="323461" y="944284"/>
              <a:ext cx="3780774" cy="66649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Tx/>
                <a:buNone/>
                <a:defRPr sz="2800" kern="1200">
                  <a:solidFill>
                    <a:schemeClr val="tx2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 dirty="0">
                  <a:solidFill>
                    <a:srgbClr val="6EBE47"/>
                  </a:solidFill>
                  <a:latin typeface="+mn-lt"/>
                </a:rPr>
                <a:t>Applications: </a:t>
              </a:r>
              <a:endParaRPr lang="en-US" sz="2000" b="1" dirty="0" smtClean="0">
                <a:solidFill>
                  <a:srgbClr val="6EBE47"/>
                </a:solidFill>
                <a:latin typeface="+mn-lt"/>
              </a:endParaRPr>
            </a:p>
            <a:p>
              <a:pPr marL="285750" indent="-285750" algn="l">
                <a:buFont typeface="Arial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Island Cases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877" y="1513580"/>
            <a:ext cx="39497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Optional </a:t>
            </a:r>
            <a:r>
              <a:rPr lang="en-US" dirty="0" smtClean="0">
                <a:solidFill>
                  <a:schemeClr val="bg1"/>
                </a:solidFill>
              </a:rPr>
              <a:t>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461" y="1610780"/>
            <a:ext cx="4433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EBE47"/>
                </a:solidFill>
              </a:rPr>
              <a:t>Optional Features: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2' (625 mm) and 4' (1250 mm) Nominal Length Lids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LED Lighting – Hand Rail Mounted (Black or White)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One-Sided or Two-Sided 3 Tier Price Tag Molding (W2, W2E, and W15 Models Only)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783" y="1325880"/>
            <a:ext cx="4151777" cy="2270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397" y="3797538"/>
            <a:ext cx="4351896" cy="2263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9783" y="3123985"/>
            <a:ext cx="5006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One-Sided 3 Tier Price Tag Molding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9782" y="5547145"/>
            <a:ext cx="5006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Two-Sided 3 Tier Price Tag Molding </a:t>
            </a:r>
          </a:p>
        </p:txBody>
      </p:sp>
    </p:spTree>
    <p:extLst>
      <p:ext uri="{BB962C8B-B14F-4D97-AF65-F5344CB8AC3E}">
        <p14:creationId xmlns:p14="http://schemas.microsoft.com/office/powerpoint/2010/main" val="1655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09" y="1630680"/>
            <a:ext cx="5442106" cy="2222832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57109" y="4098362"/>
            <a:ext cx="6957059" cy="1132169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sz="6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Fixtures Specifications: </a:t>
            </a:r>
            <a:r>
              <a:rPr lang="en-US" sz="6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CCT - 4100K (+/-250K), CRI - 75 Typical, </a:t>
            </a:r>
          </a:p>
          <a:p>
            <a:pPr algn="l"/>
            <a:r>
              <a:rPr lang="en-US" sz="6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</a:t>
            </a:r>
            <a:r>
              <a:rPr lang="en-US" sz="6400" baseline="-25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70</a:t>
            </a:r>
            <a:r>
              <a:rPr lang="en-US" sz="6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life 50,000 Hours, ETL/NSF </a:t>
            </a:r>
            <a:endParaRPr lang="en-US" sz="64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l"/>
            <a:endParaRPr lang="en-US" sz="6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en-US" sz="6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Driver Specifications: </a:t>
            </a:r>
            <a:r>
              <a:rPr lang="en-US" sz="6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UL Class 2 Low Voltage, Input 120-240VAC, </a:t>
            </a:r>
          </a:p>
          <a:p>
            <a:pPr algn="l"/>
            <a:r>
              <a:rPr lang="it-IT" sz="6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50/60 Hz, Output, 24VDC, 96w </a:t>
            </a:r>
            <a:r>
              <a:rPr lang="it-IT" sz="6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Max</a:t>
            </a:r>
            <a:endParaRPr lang="en-US" sz="6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LED Lighting </a:t>
            </a:r>
            <a:r>
              <a:rPr lang="en-US" dirty="0">
                <a:solidFill>
                  <a:srgbClr val="FFFFFF"/>
                </a:solidFill>
              </a:rPr>
              <a:t>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</a:p>
        </p:txBody>
      </p:sp>
    </p:spTree>
    <p:extLst>
      <p:ext uri="{BB962C8B-B14F-4D97-AF65-F5344CB8AC3E}">
        <p14:creationId xmlns:p14="http://schemas.microsoft.com/office/powerpoint/2010/main" val="3077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Enhancements </a:t>
            </a:r>
            <a:r>
              <a:rPr lang="en-US" dirty="0" smtClean="0">
                <a:solidFill>
                  <a:schemeClr val="bg1"/>
                </a:solidFill>
              </a:rPr>
              <a:t>&amp; Custom Options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247" y="1263650"/>
            <a:ext cx="2936505" cy="3914775"/>
          </a:xfrm>
          <a:prstGeom prst="rect">
            <a:avLst/>
          </a:prstGeom>
          <a:ln w="19050">
            <a:solidFill>
              <a:srgbClr val="54586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547" y="1288098"/>
            <a:ext cx="2909906" cy="3914775"/>
          </a:xfrm>
          <a:prstGeom prst="rect">
            <a:avLst/>
          </a:prstGeom>
          <a:ln w="19050">
            <a:solidFill>
              <a:srgbClr val="54586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547" y="5295685"/>
            <a:ext cx="2909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Glass Clamps: </a:t>
            </a:r>
            <a:endParaRPr lang="en-US" sz="2000" b="1" dirty="0"/>
          </a:p>
          <a:p>
            <a:pPr algn="ctr"/>
            <a:r>
              <a:rPr lang="en-US" sz="2000" dirty="0"/>
              <a:t>Eliminate</a:t>
            </a:r>
            <a:r>
              <a:rPr lang="en-US" sz="2000" dirty="0"/>
              <a:t> Lifting Glass </a:t>
            </a:r>
            <a:endParaRPr lang="en-US" sz="2000" dirty="0" smtClean="0"/>
          </a:p>
          <a:p>
            <a:pPr algn="ctr"/>
            <a:r>
              <a:rPr lang="en-US" sz="2000" dirty="0" smtClean="0"/>
              <a:t>Off </a:t>
            </a:r>
            <a:r>
              <a:rPr lang="en-US" sz="2000" dirty="0"/>
              <a:t>Lids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0160" y="5295684"/>
            <a:ext cx="3200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Custom Designs Available: </a:t>
            </a:r>
            <a:endParaRPr lang="en-US" sz="2000" b="1" dirty="0"/>
          </a:p>
          <a:p>
            <a:pPr algn="ctr"/>
            <a:r>
              <a:rPr lang="en-US" sz="2000" dirty="0" smtClean="0"/>
              <a:t>W2 with custom design around vertical column/pillar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26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Lids </a:t>
            </a:r>
            <a:r>
              <a:rPr lang="en-US" dirty="0" smtClean="0">
                <a:solidFill>
                  <a:schemeClr val="bg1"/>
                </a:solidFill>
              </a:rPr>
              <a:t>Image Gallery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63650"/>
            <a:ext cx="4038600" cy="3035104"/>
          </a:xfrm>
          <a:prstGeom prst="rect">
            <a:avLst/>
          </a:prstGeom>
          <a:ln w="19050">
            <a:solidFill>
              <a:srgbClr val="54586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60" y="1263650"/>
            <a:ext cx="4038600" cy="3059243"/>
          </a:xfrm>
          <a:prstGeom prst="rect">
            <a:avLst/>
          </a:prstGeom>
          <a:ln w="19050">
            <a:solidFill>
              <a:srgbClr val="54586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21547" y="4510825"/>
            <a:ext cx="2909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W2E (Wide Island End)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0160" y="4510825"/>
            <a:ext cx="353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W2 </a:t>
            </a:r>
            <a:r>
              <a:rPr lang="en-US" sz="2000" b="1" dirty="0"/>
              <a:t>with W2E </a:t>
            </a:r>
            <a:r>
              <a:rPr lang="en-US" sz="2000" b="1" dirty="0" smtClean="0"/>
              <a:t>(Wide </a:t>
            </a:r>
            <a:r>
              <a:rPr lang="en-US" sz="2000" b="1" dirty="0"/>
              <a:t>Island </a:t>
            </a:r>
            <a:r>
              <a:rPr lang="en-US" sz="2000" b="1" dirty="0" smtClean="0"/>
              <a:t>End)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309" y="67656"/>
            <a:ext cx="8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Lids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thony Colors">
      <a:dk1>
        <a:srgbClr val="545861"/>
      </a:dk1>
      <a:lt1>
        <a:sysClr val="window" lastClr="FFFFFF"/>
      </a:lt1>
      <a:dk2>
        <a:srgbClr val="6EBE47"/>
      </a:dk2>
      <a:lt2>
        <a:srgbClr val="008A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303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Slide Lids Benefits</vt:lpstr>
      <vt:lpstr>Slide Lids Dual Side Access</vt:lpstr>
      <vt:lpstr>Slide Lids Single Side Access</vt:lpstr>
      <vt:lpstr>Standard Features &amp; Applications</vt:lpstr>
      <vt:lpstr>Optional Features</vt:lpstr>
      <vt:lpstr>LED Lighting Options</vt:lpstr>
      <vt:lpstr>Enhancements &amp; Custom Options</vt:lpstr>
      <vt:lpstr>Slide Lids Image Gallery</vt:lpstr>
      <vt:lpstr>Product Information</vt:lpstr>
    </vt:vector>
  </TitlesOfParts>
  <Company>Anthony International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PowerPoint Presentation</dc:title>
  <dc:creator>Anthony</dc:creator>
  <cp:lastModifiedBy>Rainisch, Uri</cp:lastModifiedBy>
  <cp:revision>75</cp:revision>
  <dcterms:created xsi:type="dcterms:W3CDTF">2015-03-18T18:39:14Z</dcterms:created>
  <dcterms:modified xsi:type="dcterms:W3CDTF">2016-05-31T22:50:58Z</dcterms:modified>
</cp:coreProperties>
</file>